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3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69" r:id="rId9"/>
    <p:sldId id="270" r:id="rId10"/>
    <p:sldId id="271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3044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0065BE-0657-4A47-90AD-C21C55E16B1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800" y="0"/>
            <a:ext cx="9601200" cy="6858000"/>
          </a:xfrm>
          <a:prstGeom prst="rect">
            <a:avLst/>
          </a:prstGeom>
        </p:spPr>
      </p:pic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2057400" y="6002405"/>
            <a:ext cx="5446713" cy="85164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Teja Bhyravabhotla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1828800" y="2438400"/>
            <a:ext cx="5446713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Famille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/>
              <a:t>Entre en contact avec un choc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67000"/>
            <a:ext cx="5486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520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Famille Nucléaire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-US" sz="3000" dirty="0" smtClean="0"/>
              <a:t>T</a:t>
            </a:r>
            <a:r>
              <a:rPr lang="en" sz="3000" dirty="0" smtClean="0"/>
              <a:t>raditionnellement</a:t>
            </a:r>
          </a:p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>
              <a:solidFill>
                <a:srgbClr val="1F497D"/>
              </a:solidFill>
            </a:endParaRPr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>
                <a:solidFill>
                  <a:srgbClr val="1F497D"/>
                </a:solidFill>
              </a:rPr>
              <a:t>"</a:t>
            </a:r>
            <a:r>
              <a:rPr lang="en" sz="3000" dirty="0">
                <a:solidFill>
                  <a:srgbClr val="1F497D"/>
                </a:solidFill>
              </a:rPr>
              <a:t>le</a:t>
            </a:r>
            <a:r>
              <a:rPr lang="en" sz="3000" dirty="0"/>
              <a:t> ménage"</a:t>
            </a:r>
          </a:p>
          <a:p>
            <a:endParaRPr lang="en" sz="3000" dirty="0"/>
          </a:p>
          <a:p>
            <a:pPr marL="457200" lvl="0" indent="-342900" rtl="0"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 smtClean="0"/>
              <a:t>importance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6190">
            <a:off x="3594727" y="3783401"/>
            <a:ext cx="4849271" cy="2882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30221">
            <a:off x="5247425" y="1217655"/>
            <a:ext cx="3492500" cy="232410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15126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Famille Nucl</a:t>
            </a:r>
            <a:r>
              <a:rPr lang="en" sz="4800"/>
              <a:t>éaire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ct val="99999"/>
              <a:buFont typeface="Arial"/>
              <a:buChar char="•"/>
            </a:pPr>
            <a:r>
              <a:rPr lang="en" sz="3000" dirty="0"/>
              <a:t>Temps de </a:t>
            </a:r>
            <a:r>
              <a:rPr lang="en" sz="3000" dirty="0" smtClean="0"/>
              <a:t>famille</a:t>
            </a: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57387">
            <a:off x="309379" y="2688395"/>
            <a:ext cx="4068689" cy="2707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0955">
            <a:off x="5689016" y="736016"/>
            <a:ext cx="3465522" cy="34655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3886200"/>
            <a:ext cx="3797300" cy="2757735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Famille Nucl</a:t>
            </a:r>
            <a:r>
              <a:rPr lang="en" sz="4800" dirty="0"/>
              <a:t>éaire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14300" lvl="0" indent="0" rtl="0">
              <a:buClr>
                <a:schemeClr val="dk2"/>
              </a:buClr>
              <a:buSzPct val="99999"/>
              <a:buNone/>
            </a:pPr>
            <a:endParaRPr lang="en" sz="3000" dirty="0"/>
          </a:p>
          <a:p>
            <a:pPr marL="0" lvl="0" indent="0" algn="ctr" rtl="0">
              <a:buNone/>
            </a:pPr>
            <a:r>
              <a:rPr lang="en" sz="3000" dirty="0"/>
              <a:t>Mère, Père, Les Enfants</a:t>
            </a:r>
          </a:p>
          <a:p>
            <a:endParaRPr lang="en" sz="3000" dirty="0"/>
          </a:p>
          <a:p>
            <a:endParaRPr lang="en" sz="3000" dirty="0"/>
          </a:p>
          <a:p>
            <a:endParaRPr lang="en" sz="3000" dirty="0"/>
          </a:p>
          <a:p>
            <a:pPr marL="457200" lvl="0" indent="0" algn="ctr">
              <a:buNone/>
            </a:pPr>
            <a:r>
              <a:rPr lang="en" sz="3000" dirty="0"/>
              <a:t>			</a:t>
            </a:r>
          </a:p>
        </p:txBody>
      </p:sp>
      <p:sp>
        <p:nvSpPr>
          <p:cNvPr id="121" name="Shape 121"/>
          <p:cNvSpPr/>
          <p:nvPr/>
        </p:nvSpPr>
        <p:spPr>
          <a:xfrm>
            <a:off x="4114800" y="3505200"/>
            <a:ext cx="947699" cy="5138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14400" y="4419600"/>
            <a:ext cx="7772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" sz="3200" dirty="0">
                <a:solidFill>
                  <a:schemeClr val="tx2"/>
                </a:solidFill>
                <a:latin typeface="Candara"/>
                <a:cs typeface="Candara"/>
              </a:rPr>
              <a:t>Monoparentale, Parents </a:t>
            </a:r>
            <a:r>
              <a:rPr lang="en" sz="3200" dirty="0" smtClean="0">
                <a:solidFill>
                  <a:schemeClr val="tx2"/>
                </a:solidFill>
                <a:latin typeface="Candara"/>
                <a:cs typeface="Candara"/>
              </a:rPr>
              <a:t>Homosexuels</a:t>
            </a:r>
            <a:r>
              <a:rPr lang="en" sz="3200" dirty="0">
                <a:solidFill>
                  <a:schemeClr val="tx2"/>
                </a:solidFill>
                <a:latin typeface="Candara"/>
                <a:cs typeface="Candara"/>
              </a:rPr>
              <a:t>, Famille d'Accueil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La Video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http://www.youtube.com/watch?v=MO0ewMUGbAw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1. Quelle est le but de cette vidéo?</a:t>
            </a:r>
          </a:p>
          <a:p>
            <a:endParaRPr lang="en" sz="30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>
                <a:solidFill>
                  <a:srgbClr val="1F497D"/>
                </a:solidFill>
              </a:rPr>
              <a:t>2. Depuis combien d'années </a:t>
            </a:r>
            <a:r>
              <a:rPr lang="en" sz="3000" dirty="0" smtClean="0">
                <a:solidFill>
                  <a:srgbClr val="1F497D"/>
                </a:solidFill>
              </a:rPr>
              <a:t>change-t-elle, la famille? </a:t>
            </a:r>
            <a:r>
              <a:rPr lang="en-US" sz="3000" dirty="0" smtClean="0">
                <a:solidFill>
                  <a:srgbClr val="1F497D"/>
                </a:solidFill>
              </a:rPr>
              <a:t>P</a:t>
            </a:r>
            <a:r>
              <a:rPr lang="en" sz="3000" dirty="0" smtClean="0">
                <a:solidFill>
                  <a:srgbClr val="1F497D"/>
                </a:solidFill>
              </a:rPr>
              <a:t>ourquoi? </a:t>
            </a:r>
            <a:endParaRPr lang="en" sz="4400" dirty="0">
              <a:solidFill>
                <a:srgbClr val="EFEDE2"/>
              </a:solidFill>
            </a:endParaRPr>
          </a:p>
          <a:p>
            <a:endParaRPr lang="en" sz="4400" dirty="0">
              <a:solidFill>
                <a:srgbClr val="EFEDE2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L'Article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>
                <a:solidFill>
                  <a:srgbClr val="1F497D"/>
                </a:solidFill>
              </a:rPr>
              <a:t>http://www.psychologies.com/Famille/Familles-recomposees/Familles-monoparentales/Articles-et-Dossiers/Qui-sont-les-familles-monoparentales</a:t>
            </a:r>
          </a:p>
          <a:p>
            <a:endParaRPr lang="en" sz="2400" dirty="0">
              <a:solidFill>
                <a:srgbClr val="1F497D"/>
              </a:solidFill>
            </a:endParaRPr>
          </a:p>
          <a:p>
            <a:pPr lvl="0" rtl="0">
              <a:buNone/>
            </a:pPr>
            <a:r>
              <a:rPr lang="en" sz="3000" dirty="0"/>
              <a:t>1. Quel est le but de </a:t>
            </a:r>
            <a:r>
              <a:rPr lang="en" sz="3000" dirty="0" smtClean="0"/>
              <a:t>cet </a:t>
            </a:r>
            <a:r>
              <a:rPr lang="en" sz="3000" dirty="0"/>
              <a:t>article?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/>
              <a:t>A</a:t>
            </a:r>
            <a:r>
              <a:rPr lang="en" sz="3000" dirty="0" smtClean="0"/>
              <a:t>-t-elle </a:t>
            </a:r>
            <a:r>
              <a:rPr lang="en" sz="3000" dirty="0" smtClean="0"/>
              <a:t>changé, </a:t>
            </a:r>
            <a:r>
              <a:rPr lang="en" sz="3000" dirty="0"/>
              <a:t>la psychologie et la vie </a:t>
            </a:r>
            <a:r>
              <a:rPr lang="en" sz="3000" dirty="0" smtClean="0"/>
              <a:t>des enfants?</a:t>
            </a:r>
            <a:endParaRPr lang="en" sz="3000" dirty="0"/>
          </a:p>
          <a:p>
            <a:endParaRPr lang="en" sz="3000" dirty="0"/>
          </a:p>
          <a:p>
            <a:pPr>
              <a:buNone/>
            </a:pPr>
            <a:r>
              <a:rPr lang="en" sz="3000" dirty="0"/>
              <a:t>3. </a:t>
            </a:r>
            <a:r>
              <a:rPr lang="en" sz="3000" dirty="0" smtClean="0"/>
              <a:t>Quelle est la fonction principale de </a:t>
            </a:r>
            <a:r>
              <a:rPr lang="en" sz="3000" dirty="0"/>
              <a:t>Fondation K </a:t>
            </a:r>
            <a:r>
              <a:rPr lang="en" sz="3000" dirty="0" smtClean="0"/>
              <a:t>urgences</a:t>
            </a:r>
            <a:r>
              <a:rPr lang="en" sz="3000" dirty="0"/>
              <a:t>?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Produits, Pratiques, Perspectives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Produits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 lvl="0" rtl="0">
              <a:buNone/>
            </a:pPr>
            <a:r>
              <a:rPr lang="en" sz="3000"/>
              <a:t>Pratiques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  <a:p>
            <a:pPr>
              <a:buNone/>
            </a:pPr>
            <a:r>
              <a:rPr lang="en" sz="3000"/>
              <a:t>Perspectives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Questions de 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-Pr</a:t>
            </a:r>
            <a:r>
              <a:rPr lang="en" dirty="0">
                <a:solidFill>
                  <a:srgbClr val="EFEDE2"/>
                </a:solidFill>
              </a:rPr>
              <a:t>é</a:t>
            </a:r>
            <a:r>
              <a:rPr lang="en" dirty="0"/>
              <a:t>sentation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 sz="3000" dirty="0"/>
              <a:t>1. À votre avis, </a:t>
            </a:r>
            <a:r>
              <a:rPr lang="en" sz="3000" dirty="0" smtClean="0"/>
              <a:t>quelle est la définition </a:t>
            </a:r>
            <a:r>
              <a:rPr lang="en" sz="3000" dirty="0"/>
              <a:t>de la famille </a:t>
            </a:r>
            <a:r>
              <a:rPr lang="en" sz="3000" dirty="0" smtClean="0"/>
              <a:t>nucléaire</a:t>
            </a:r>
            <a:r>
              <a:rPr lang="en" sz="3000" dirty="0"/>
              <a:t>?</a:t>
            </a:r>
          </a:p>
          <a:p>
            <a:endParaRPr lang="en" sz="3000" dirty="0"/>
          </a:p>
          <a:p>
            <a:pPr lvl="0" rtl="0">
              <a:buNone/>
            </a:pPr>
            <a:r>
              <a:rPr lang="en" sz="3000" dirty="0"/>
              <a:t>2. </a:t>
            </a:r>
            <a:r>
              <a:rPr lang="en" sz="3000" dirty="0" smtClean="0"/>
              <a:t>Quels sont les </a:t>
            </a:r>
            <a:r>
              <a:rPr lang="en" sz="3000" dirty="0"/>
              <a:t>composants d'une famille?</a:t>
            </a:r>
          </a:p>
          <a:p>
            <a:endParaRPr lang="en" sz="3000" dirty="0"/>
          </a:p>
          <a:p>
            <a:endParaRPr lang="en" sz="30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Definitions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3000" dirty="0" err="1" smtClean="0">
                <a:solidFill>
                  <a:schemeClr val="bg1"/>
                </a:solidFill>
              </a:rPr>
              <a:t>Monoparentale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err="1" smtClean="0"/>
              <a:t>Famille</a:t>
            </a:r>
            <a:r>
              <a:rPr lang="en-US" sz="3000" dirty="0" smtClean="0"/>
              <a:t> avec </a:t>
            </a:r>
            <a:r>
              <a:rPr lang="en-US" sz="3000" dirty="0" smtClean="0"/>
              <a:t>un parent</a:t>
            </a:r>
            <a:endParaRPr lang="en-US" sz="3000" dirty="0" smtClean="0"/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endParaRPr lang="en" sz="2800" dirty="0"/>
          </a:p>
          <a:p>
            <a:pPr marL="0" indent="0">
              <a:buNone/>
            </a:pPr>
            <a:endParaRPr lang="en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505200"/>
            <a:ext cx="3899437" cy="276860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Bouleverser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Emouvoir</a:t>
            </a:r>
            <a:r>
              <a:rPr lang="en-US" sz="3000" dirty="0" smtClean="0"/>
              <a:t> </a:t>
            </a:r>
            <a:r>
              <a:rPr lang="en-US" sz="3000" dirty="0" err="1" smtClean="0"/>
              <a:t>fortement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62200"/>
            <a:ext cx="6096000" cy="40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661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Néanmoins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Adv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000" dirty="0" err="1" smtClean="0"/>
              <a:t>Cependant</a:t>
            </a:r>
            <a:r>
              <a:rPr lang="en-US" sz="3000" dirty="0" smtClean="0"/>
              <a:t>, </a:t>
            </a:r>
            <a:r>
              <a:rPr lang="en-US" sz="3000" dirty="0" err="1" smtClean="0"/>
              <a:t>pourtant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647605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Dissocier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Separer</a:t>
            </a:r>
            <a:r>
              <a:rPr lang="en-US" sz="3000" dirty="0" smtClean="0"/>
              <a:t>, </a:t>
            </a:r>
            <a:r>
              <a:rPr lang="en-US" sz="3000" dirty="0" err="1" smtClean="0"/>
              <a:t>disjoindre</a:t>
            </a:r>
            <a:endParaRPr lang="en-US" sz="3000" dirty="0" smtClean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362200"/>
            <a:ext cx="5943600" cy="39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998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Malgré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000" dirty="0" smtClean="0"/>
          </a:p>
          <a:p>
            <a:r>
              <a:rPr lang="en-US" sz="3000" dirty="0" err="1" smtClean="0"/>
              <a:t>Contre</a:t>
            </a:r>
            <a:r>
              <a:rPr lang="en-US" sz="3000" dirty="0" smtClean="0"/>
              <a:t> le </a:t>
            </a:r>
            <a:r>
              <a:rPr lang="en-US" sz="3000" dirty="0" err="1" smtClean="0"/>
              <a:t>gré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</a:t>
            </a:r>
            <a:r>
              <a:rPr lang="en-US" sz="3000" dirty="0" smtClean="0"/>
              <a:t> </a:t>
            </a:r>
            <a:r>
              <a:rPr lang="en-US" sz="3000" dirty="0" err="1" smtClean="0"/>
              <a:t>q’un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  <a:p>
            <a:r>
              <a:rPr lang="en-US" sz="3000" dirty="0" smtClean="0"/>
              <a:t>En </a:t>
            </a:r>
            <a:r>
              <a:rPr lang="en-US" sz="3000" dirty="0" err="1" smtClean="0"/>
              <a:t>depit</a:t>
            </a:r>
            <a:r>
              <a:rPr lang="en-US" sz="3000" dirty="0" smtClean="0"/>
              <a:t> de </a:t>
            </a:r>
            <a:r>
              <a:rPr lang="en-US" sz="3000" dirty="0" err="1" smtClean="0"/>
              <a:t>quelque</a:t>
            </a:r>
            <a:r>
              <a:rPr lang="en-US" sz="3000" dirty="0" smtClean="0"/>
              <a:t> chose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111094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L’INSEE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/>
              <a:t>L'Institut</a:t>
            </a:r>
            <a:r>
              <a:rPr lang="en-US" sz="3200" dirty="0"/>
              <a:t> national de la </a:t>
            </a:r>
            <a:r>
              <a:rPr lang="en-US" sz="3200" dirty="0" err="1"/>
              <a:t>statistique</a:t>
            </a:r>
            <a:r>
              <a:rPr lang="en-US" sz="3200" dirty="0"/>
              <a:t> et des </a:t>
            </a:r>
            <a:r>
              <a:rPr lang="en-US" sz="3200" dirty="0" err="1"/>
              <a:t>études</a:t>
            </a:r>
            <a:r>
              <a:rPr lang="en-US" sz="3200" dirty="0"/>
              <a:t> </a:t>
            </a:r>
            <a:r>
              <a:rPr lang="en-US" sz="3200" dirty="0" err="1"/>
              <a:t>économiques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33401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271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Précarité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err="1" smtClean="0"/>
              <a:t>Qualité</a:t>
            </a:r>
            <a:r>
              <a:rPr lang="en-US" sz="3000" dirty="0" smtClean="0"/>
              <a:t> de </a:t>
            </a:r>
            <a:r>
              <a:rPr lang="en-US" sz="3000" dirty="0" err="1" smtClean="0"/>
              <a:t>ce</a:t>
            </a:r>
            <a:r>
              <a:rPr lang="en-US" sz="3000" dirty="0" smtClean="0"/>
              <a:t> qui </a:t>
            </a:r>
            <a:r>
              <a:rPr lang="en-US" sz="3000" dirty="0" err="1" smtClean="0"/>
              <a:t>est</a:t>
            </a:r>
            <a:r>
              <a:rPr lang="en-US" sz="3000" dirty="0" smtClean="0"/>
              <a:t> </a:t>
            </a:r>
            <a:r>
              <a:rPr lang="en-US" sz="3000" dirty="0" err="1" smtClean="0"/>
              <a:t>incertain</a:t>
            </a:r>
            <a:r>
              <a:rPr lang="en-US" sz="3000" dirty="0" smtClean="0"/>
              <a:t> et </a:t>
            </a:r>
            <a:r>
              <a:rPr lang="en-US" sz="3000" dirty="0" err="1" smtClean="0"/>
              <a:t>dangereux</a:t>
            </a:r>
            <a:endParaRPr lang="en-US" sz="3000" dirty="0" smtClean="0"/>
          </a:p>
          <a:p>
            <a:endParaRPr lang="en-US" sz="3000" dirty="0"/>
          </a:p>
          <a:p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124200"/>
            <a:ext cx="2717800" cy="33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05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47</TotalTime>
  <Words>188</Words>
  <Application>Microsoft Office PowerPoint</Application>
  <PresentationFormat>On-screen Show (4:3)</PresentationFormat>
  <Paragraphs>70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Infusion</vt:lpstr>
      <vt:lpstr>La Famille</vt:lpstr>
      <vt:lpstr>Questions de Pré-Présentation</vt:lpstr>
      <vt:lpstr>Definitions</vt:lpstr>
      <vt:lpstr>Bouleverser</vt:lpstr>
      <vt:lpstr>Néanmoins</vt:lpstr>
      <vt:lpstr>Dissocier</vt:lpstr>
      <vt:lpstr>Malgré</vt:lpstr>
      <vt:lpstr>L’INSEE</vt:lpstr>
      <vt:lpstr>Précarité</vt:lpstr>
      <vt:lpstr>Heurter</vt:lpstr>
      <vt:lpstr>Famille Nucléaire</vt:lpstr>
      <vt:lpstr>Famille Nucléaire</vt:lpstr>
      <vt:lpstr>Famille Nucléaire</vt:lpstr>
      <vt:lpstr>La Video</vt:lpstr>
      <vt:lpstr>L'Article</vt:lpstr>
      <vt:lpstr>Produits, Pratiques, 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Stampfl, Monica</dc:creator>
  <cp:lastModifiedBy>Monica</cp:lastModifiedBy>
  <cp:revision>10</cp:revision>
  <dcterms:modified xsi:type="dcterms:W3CDTF">2013-03-28T04:09:24Z</dcterms:modified>
</cp:coreProperties>
</file>